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6"/>
  </p:notesMasterIdLst>
  <p:sldIdLst>
    <p:sldId id="256" r:id="rId2"/>
    <p:sldId id="373" r:id="rId3"/>
    <p:sldId id="439" r:id="rId4"/>
    <p:sldId id="467" r:id="rId5"/>
    <p:sldId id="468" r:id="rId6"/>
    <p:sldId id="469" r:id="rId7"/>
    <p:sldId id="470" r:id="rId8"/>
    <p:sldId id="471" r:id="rId9"/>
    <p:sldId id="472" r:id="rId10"/>
    <p:sldId id="440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41" r:id="rId21"/>
    <p:sldId id="442" r:id="rId22"/>
    <p:sldId id="443" r:id="rId23"/>
    <p:sldId id="445" r:id="rId24"/>
    <p:sldId id="446" r:id="rId25"/>
    <p:sldId id="447" r:id="rId26"/>
    <p:sldId id="448" r:id="rId27"/>
    <p:sldId id="482" r:id="rId28"/>
    <p:sldId id="483" r:id="rId29"/>
    <p:sldId id="484" r:id="rId30"/>
    <p:sldId id="485" r:id="rId31"/>
    <p:sldId id="486" r:id="rId32"/>
    <p:sldId id="444" r:id="rId33"/>
    <p:sldId id="487" r:id="rId34"/>
    <p:sldId id="262" r:id="rId3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0" autoAdjust="0"/>
    <p:restoredTop sz="94556"/>
  </p:normalViewPr>
  <p:slideViewPr>
    <p:cSldViewPr snapToGrid="0">
      <p:cViewPr varScale="1">
        <p:scale>
          <a:sx n="79" d="100"/>
          <a:sy n="79" d="100"/>
        </p:scale>
        <p:origin x="125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05375-9A87-4E15-9F06-154E621E59AC}" type="datetimeFigureOut">
              <a:rPr lang="zh-CN" altLang="en-US" smtClean="0"/>
              <a:t>2019/6/22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49417-F218-4B8E-B44B-02FF4189E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516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3165AA-EAC7-4983-B2A8-3946BAA2E53A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81A65-5543-466A-B599-F930466A524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91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C3AE8F-9808-444B-90ED-6676F0EA4BA1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7A9A57-F9A1-41E2-A20F-E05690DB90C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411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BAE9B2-EC15-4CF7-B9C3-E954A86B0668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9950F0-0169-40F4-9F9E-14267291365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87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4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fld id="{A79EEC86-5909-45C2-A483-49120B6A1D12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4"/>
            <a:ext cx="30861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18538" y="6492875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fld id="{6CD9149D-A996-4356-B7CD-0154EA4A17F5}" type="slidenum">
              <a:rPr lang="zh-CN" altLang="en-US"/>
              <a:pPr/>
              <a:t>‹#›</a:t>
            </a:fld>
            <a:endParaRPr lang="zh-CN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50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4642E6-E87E-4F5A-BFB0-5E84971AA3A1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1315A-F76C-40C3-98DE-0C3426670D5A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40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2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7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E42489-AF6F-472D-9D6D-AE94D712BB6E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687D91-341C-428B-9F9D-7B1CDA0A13D9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66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B86DBB-7249-4105-8946-5AE8146545CB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0CDB5A-4468-4C24-B0F4-86459BAF9DC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16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9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3A8E23-74C3-404F-98A8-2A859AEDE0C4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E73B40-7925-4BFF-AF88-D4647F977803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14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723EA9-BC0F-4D94-BDE5-C26D70181971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D1B968-E51B-421F-93A6-3DACACC12EBB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608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BB2D20-4324-4CE2-9907-12FD1CFF5D1A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EBC81C-252C-4407-8040-ECDE4F9EE9E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150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9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0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2F2DEB-3D08-4A86-9BC8-22E747C1600B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2F7117-1B16-4687-9564-5CAAC1C6F50E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580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9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0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940614-51EE-4673-9848-513E58227F8E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6CC4EA-5102-4E63-8E83-25F72B08120D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279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4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BC883908-4D56-4660-BC0B-1EF6C9496251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4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18538" y="6491618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42A6D27D-6188-4305-907C-68B963A18CD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usee.tech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-16935" y="-2540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077" name="直接连接符 11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" t="10834" r="457" b="33112"/>
          <a:stretch/>
        </p:blipFill>
        <p:spPr>
          <a:xfrm>
            <a:off x="-16933" y="-25400"/>
            <a:ext cx="9177866" cy="36322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0" y="6356350"/>
            <a:ext cx="9144000" cy="501650"/>
            <a:chOff x="0" y="6356350"/>
            <a:chExt cx="9144000" cy="501650"/>
          </a:xfrm>
          <a:solidFill>
            <a:srgbClr val="8A0000"/>
          </a:solidFill>
        </p:grpSpPr>
        <p:sp>
          <p:nvSpPr>
            <p:cNvPr id="3075" name="矩形 8"/>
            <p:cNvSpPr>
              <a:spLocks noChangeArrowheads="1"/>
            </p:cNvSpPr>
            <p:nvPr/>
          </p:nvSpPr>
          <p:spPr bwMode="auto">
            <a:xfrm>
              <a:off x="0" y="6453188"/>
              <a:ext cx="9144000" cy="4048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8A0000"/>
                </a:solidFill>
              </a:endParaRPr>
            </a:p>
          </p:txBody>
        </p:sp>
        <p:sp>
          <p:nvSpPr>
            <p:cNvPr id="3078" name="等腰三角形 12"/>
            <p:cNvSpPr>
              <a:spLocks noChangeArrowheads="1"/>
            </p:cNvSpPr>
            <p:nvPr/>
          </p:nvSpPr>
          <p:spPr bwMode="auto">
            <a:xfrm>
              <a:off x="8242300" y="6356350"/>
              <a:ext cx="146050" cy="125413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8A0000"/>
                </a:solidFill>
              </a:endParaRPr>
            </a:p>
          </p:txBody>
        </p:sp>
      </p:grpSp>
      <p:sp>
        <p:nvSpPr>
          <p:cNvPr id="3079" name="标题 1"/>
          <p:cNvSpPr>
            <a:spLocks noGrp="1" noChangeArrowheads="1"/>
          </p:cNvSpPr>
          <p:nvPr>
            <p:ph type="ctrTitle" idx="4294967295"/>
          </p:nvPr>
        </p:nvSpPr>
        <p:spPr>
          <a:xfrm>
            <a:off x="1130885" y="3979862"/>
            <a:ext cx="6882227" cy="416567"/>
          </a:xfrm>
          <a:ln/>
        </p:spPr>
        <p:txBody>
          <a:bodyPr anchor="b"/>
          <a:lstStyle/>
          <a:p>
            <a:pPr marL="0" indent="0" algn="ctr"/>
            <a:r>
              <a:rPr lang="en-US" altLang="zh-CN" sz="24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Computer Applications to Behavioral Sciences</a:t>
            </a:r>
          </a:p>
        </p:txBody>
      </p:sp>
      <p:sp>
        <p:nvSpPr>
          <p:cNvPr id="3081" name="文本框 3"/>
          <p:cNvSpPr>
            <a:spLocks noChangeArrowheads="1"/>
          </p:cNvSpPr>
          <p:nvPr/>
        </p:nvSpPr>
        <p:spPr bwMode="auto">
          <a:xfrm>
            <a:off x="-1029730" y="4451679"/>
            <a:ext cx="114505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  <a:sym typeface="华文中宋" panose="02010600040101010101" pitchFamily="2" charset="-122"/>
              </a:rPr>
              <a:t>Lecture 5. Loops &amp; Iterations</a:t>
            </a:r>
          </a:p>
        </p:txBody>
      </p:sp>
      <p:sp>
        <p:nvSpPr>
          <p:cNvPr id="13" name="矩形 8"/>
          <p:cNvSpPr>
            <a:spLocks noChangeArrowheads="1"/>
          </p:cNvSpPr>
          <p:nvPr/>
        </p:nvSpPr>
        <p:spPr bwMode="auto">
          <a:xfrm>
            <a:off x="3" y="4251961"/>
            <a:ext cx="423949" cy="1068184"/>
          </a:xfrm>
          <a:prstGeom prst="rect">
            <a:avLst/>
          </a:prstGeom>
          <a:solidFill>
            <a:srgbClr val="8A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8A0000"/>
              </a:solidFill>
            </a:endParaRPr>
          </a:p>
        </p:txBody>
      </p:sp>
      <p:sp>
        <p:nvSpPr>
          <p:cNvPr id="14" name="矩形 8"/>
          <p:cNvSpPr>
            <a:spLocks noChangeArrowheads="1"/>
          </p:cNvSpPr>
          <p:nvPr/>
        </p:nvSpPr>
        <p:spPr bwMode="auto">
          <a:xfrm>
            <a:off x="-1" y="3565371"/>
            <a:ext cx="9144000" cy="97631"/>
          </a:xfrm>
          <a:prstGeom prst="rect">
            <a:avLst/>
          </a:prstGeom>
          <a:solidFill>
            <a:srgbClr val="8A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8A00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339" y="251433"/>
            <a:ext cx="1864654" cy="5237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572147-9163-E540-B770-0AA3F7393F4F}"/>
              </a:ext>
            </a:extLst>
          </p:cNvPr>
          <p:cNvSpPr/>
          <p:nvPr/>
        </p:nvSpPr>
        <p:spPr>
          <a:xfrm>
            <a:off x="2285999" y="4901997"/>
            <a:ext cx="4572000" cy="139268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451418" eaLnBrk="1" fontAlgn="auto" hangingPunct="1">
              <a:spcAft>
                <a:spcPts val="476"/>
              </a:spcAft>
              <a:buClr>
                <a:schemeClr val="accent6">
                  <a:lumMod val="75000"/>
                </a:schemeClr>
              </a:buClr>
              <a:buFont typeface="Georgia" charset="0"/>
              <a:buNone/>
              <a:defRPr/>
            </a:pPr>
            <a:r>
              <a:rPr lang="ja-JP" altLang="en-US"/>
              <a:t>何吉波</a:t>
            </a:r>
            <a:r>
              <a:rPr lang="zh-CN" altLang="en-US" dirty="0"/>
              <a:t>，</a:t>
            </a:r>
            <a:r>
              <a:rPr lang="ja-JP" altLang="en-US"/>
              <a:t>博士</a:t>
            </a:r>
            <a:endParaRPr lang="en-US" altLang="ja-JP" dirty="0"/>
          </a:p>
          <a:p>
            <a:pPr algn="ctr" defTabSz="1451418" eaLnBrk="1" fontAlgn="auto" hangingPunct="1">
              <a:spcAft>
                <a:spcPts val="476"/>
              </a:spcAft>
              <a:buClr>
                <a:schemeClr val="accent6">
                  <a:lumMod val="75000"/>
                </a:schemeClr>
              </a:buClr>
              <a:buFont typeface="Georgia" charset="0"/>
              <a:buNone/>
              <a:defRPr/>
            </a:pPr>
            <a:r>
              <a:rPr lang="ja-JP" altLang="en-US"/>
              <a:t>清华大学用户体验学科负责人</a:t>
            </a:r>
            <a:endParaRPr lang="en-US" altLang="ja-JP" dirty="0"/>
          </a:p>
          <a:p>
            <a:pPr algn="ctr" defTabSz="1451418" eaLnBrk="1" fontAlgn="auto" hangingPunct="1">
              <a:spcAft>
                <a:spcPts val="476"/>
              </a:spcAft>
              <a:buClr>
                <a:schemeClr val="accent6">
                  <a:lumMod val="75000"/>
                </a:schemeClr>
              </a:buClr>
              <a:buFont typeface="Georgia" charset="0"/>
              <a:buNone/>
              <a:defRPr/>
            </a:pPr>
            <a:r>
              <a:rPr lang="ja-JP" altLang="en-US"/>
              <a:t>优视眼动科技公司创始人</a:t>
            </a:r>
            <a:endParaRPr lang="en-US" altLang="ja-JP" dirty="0"/>
          </a:p>
          <a:p>
            <a:pPr algn="ctr" defTabSz="1451418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altLang="zh-CN" dirty="0">
                <a:ea typeface="MS PGothic" panose="020B0600070205080204" pitchFamily="34" charset="-128"/>
                <a:hlinkClick r:id="rId4"/>
              </a:rPr>
              <a:t>http://www.usee.tech</a:t>
            </a:r>
            <a:endParaRPr lang="en-US" altLang="zh-CN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7387EB-3426-4898-A45C-2629D2DF3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3266"/>
            <a:ext cx="9144000" cy="501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02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Indefinite Loops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F916B54-9753-4D13-979F-F6C34E579CE7}"/>
              </a:ext>
            </a:extLst>
          </p:cNvPr>
          <p:cNvSpPr txBox="1">
            <a:spLocks noChangeArrowheads="1"/>
          </p:cNvSpPr>
          <p:nvPr/>
        </p:nvSpPr>
        <p:spPr>
          <a:xfrm>
            <a:off x="-178487" y="1897324"/>
            <a:ext cx="9500973" cy="463296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9299" indent="-290285" defTabSz="1451427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While loops are called </a:t>
            </a:r>
            <a:r>
              <a:rPr lang="en-US" dirty="0">
                <a:solidFill>
                  <a:srgbClr val="FF00FF"/>
                </a:solidFill>
              </a:rPr>
              <a:t>"indefinite loops"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because they keep going until   a logical condition becomes </a:t>
            </a:r>
            <a:r>
              <a:rPr lang="en-US" dirty="0">
                <a:solidFill>
                  <a:srgbClr val="FF7F00"/>
                </a:solidFill>
              </a:rPr>
              <a:t>False</a:t>
            </a:r>
          </a:p>
          <a:p>
            <a:pPr marL="749299" indent="-290285" defTabSz="1451427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loops we have seen so far are pretty easy to examine to see if they will terminate or if they will be "infinite loops"</a:t>
            </a:r>
          </a:p>
          <a:p>
            <a:pPr marL="749299" indent="-290285" defTabSz="1451427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Sometimes it is a little harder to be sure if a loop will terminate</a:t>
            </a:r>
          </a:p>
        </p:txBody>
      </p:sp>
    </p:spTree>
    <p:extLst>
      <p:ext uri="{BB962C8B-B14F-4D97-AF65-F5344CB8AC3E}">
        <p14:creationId xmlns:p14="http://schemas.microsoft.com/office/powerpoint/2010/main" val="248396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Definite Loops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EE472A-79B8-42E8-BC93-14A23D01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8280"/>
            <a:ext cx="914400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1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A Simple Definite Loop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2D618B-C7C7-4CE5-A295-B3C34A21D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4887"/>
            <a:ext cx="9144000" cy="518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99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A Definite Loop with Strings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C22B4F-8116-48ED-A15B-DED9DC89E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7445"/>
            <a:ext cx="9144000" cy="432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99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A Simple Definite Loop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72B522-BAAC-4E32-9EDC-B499E12DE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1134"/>
            <a:ext cx="9144000" cy="561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18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Looking at In...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1F7515-183B-4363-B673-7D27462D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4767"/>
            <a:ext cx="9144000" cy="488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6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F808D7-319A-4C33-AF58-157EEACEF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4823"/>
            <a:ext cx="9144000" cy="44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77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7D8023-7665-41A7-9A5E-7FCED7AC0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5058"/>
            <a:ext cx="8147626" cy="520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2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Definite Loops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6722CF1-A289-4ED6-BCFC-201D180B1809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1480826"/>
            <a:ext cx="6807200" cy="4632960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9299" indent="-290285" defTabSz="1451427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Quite often we have a </a:t>
            </a:r>
            <a:r>
              <a:rPr lang="en-US">
                <a:solidFill>
                  <a:srgbClr val="FF7F00"/>
                </a:solidFill>
              </a:rPr>
              <a:t>list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of items of the </a:t>
            </a:r>
            <a:r>
              <a:rPr lang="en-US">
                <a:solidFill>
                  <a:srgbClr val="FF7F00"/>
                </a:solidFill>
              </a:rPr>
              <a:t>lines in a file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- effectively a 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finite set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of things</a:t>
            </a:r>
          </a:p>
          <a:p>
            <a:pPr marL="749299" indent="-290285" defTabSz="1451427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We can write a loop to run the loop once for each of the items in a set using the Python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 for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construct</a:t>
            </a:r>
          </a:p>
          <a:p>
            <a:pPr marL="749299" indent="-290285" defTabSz="1451427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These loops are called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"definite loops"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because they execute an exact number of times</a:t>
            </a:r>
          </a:p>
          <a:p>
            <a:pPr marL="749299" indent="-290285" defTabSz="1451427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We say that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"definite loops iterate through the members of a set"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55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D5BD38-6F07-49E7-BB44-780D7FFE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299"/>
            <a:ext cx="9144000" cy="533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46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Making “smart” loops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F2A6E9-F208-4B38-83B7-B853170BE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8619"/>
            <a:ext cx="9144000" cy="51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75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Looping through a Set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4EDEEA-FB96-47BA-B054-1D7C1CE4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9418"/>
            <a:ext cx="9144000" cy="489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4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What is the</a:t>
            </a:r>
            <a:b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</a:b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 Largest Number?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09397E2-5154-40BC-A2DA-085DDDE0E913}"/>
              </a:ext>
            </a:extLst>
          </p:cNvPr>
          <p:cNvSpPr txBox="1">
            <a:spLocks noChangeArrowheads="1"/>
          </p:cNvSpPr>
          <p:nvPr/>
        </p:nvSpPr>
        <p:spPr>
          <a:xfrm>
            <a:off x="455626" y="1753169"/>
            <a:ext cx="6443938" cy="46329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7713" defTabSz="1450975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74636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What is the </a:t>
            </a:r>
            <a:b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</a:b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Largest Number?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817B53-A677-429B-8C27-DB8AC3C93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8113"/>
            <a:ext cx="9144000" cy="544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7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Counting in a Loop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EE52CD-EDC4-483C-A103-28DF9DB36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9617"/>
            <a:ext cx="9144000" cy="52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48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Summing in a Loop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D37471-E932-462C-8CF1-7AF8921A7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4985"/>
            <a:ext cx="9144000" cy="512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8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1" y="144155"/>
            <a:ext cx="5395784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Finding the Average in a Loop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0ACB6C-4FD9-495D-BB51-859AE45A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1146"/>
            <a:ext cx="9144000" cy="607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39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1" y="144155"/>
            <a:ext cx="5395784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Filtering in a Loop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D5BD3A-B0BA-49C8-9249-8D8BEF974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341"/>
            <a:ext cx="9144000" cy="55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76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1" y="144155"/>
            <a:ext cx="5395784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Search Using a Boolean Variable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A422B6-9E33-4B63-9A14-77B5F222A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7626"/>
            <a:ext cx="9144000" cy="52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04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1" y="144155"/>
            <a:ext cx="5395784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What is the Smallest Number?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29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91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An Infinite Loop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8E2AD5-0EB1-446E-B1A8-B8FBB7C43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626"/>
            <a:ext cx="9144000" cy="48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7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1" y="144155"/>
            <a:ext cx="5395784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What is the Smallest Number?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30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C89D6B-3599-49A4-9ECB-6407AAF5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3539"/>
            <a:ext cx="9144000" cy="511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68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1" y="144155"/>
            <a:ext cx="5395784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What is the Smallest Number? 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31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095A40-3498-4DAF-92B9-27AEBBBC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8653"/>
            <a:ext cx="9144000" cy="528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8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32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7AB92D-35EC-401D-A1B8-1E7EF7419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5638"/>
            <a:ext cx="9144000" cy="522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36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1" y="144155"/>
            <a:ext cx="5395784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Summary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33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3C2DE00-BE97-4B07-855C-3802C7B99883}"/>
              </a:ext>
            </a:extLst>
          </p:cNvPr>
          <p:cNvSpPr txBox="1">
            <a:spLocks noChangeArrowheads="1"/>
          </p:cNvSpPr>
          <p:nvPr/>
        </p:nvSpPr>
        <p:spPr>
          <a:xfrm>
            <a:off x="668062" y="1824567"/>
            <a:ext cx="14020800" cy="580178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99" indent="-554365" defTabSz="1451427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While loops (indefinite)</a:t>
            </a:r>
          </a:p>
          <a:p>
            <a:pPr marL="685799" indent="-554365" defTabSz="1451427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Infinite loops</a:t>
            </a:r>
          </a:p>
          <a:p>
            <a:pPr marL="685799" indent="-554365" defTabSz="1451427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break</a:t>
            </a:r>
          </a:p>
          <a:p>
            <a:pPr marL="685799" indent="-554365" defTabSz="1451427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continue</a:t>
            </a:r>
          </a:p>
          <a:p>
            <a:pPr marL="685799" indent="-554365" defTabSz="1451427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loops (definite)</a:t>
            </a:r>
          </a:p>
          <a:p>
            <a:pPr marL="685799" indent="-554365" defTabSz="1451427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Iteration variables</a:t>
            </a:r>
          </a:p>
          <a:p>
            <a:pPr marL="685799" indent="-554365" defTabSz="1451427" fontAlgn="auto"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Largest or smallest</a:t>
            </a:r>
          </a:p>
        </p:txBody>
      </p:sp>
    </p:spTree>
    <p:extLst>
      <p:ext uri="{BB962C8B-B14F-4D97-AF65-F5344CB8AC3E}">
        <p14:creationId xmlns:p14="http://schemas.microsoft.com/office/powerpoint/2010/main" val="181670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9218" name="矩形 4"/>
          <p:cNvSpPr>
            <a:spLocks noChangeArrowheads="1"/>
          </p:cNvSpPr>
          <p:nvPr/>
        </p:nvSpPr>
        <p:spPr bwMode="auto">
          <a:xfrm>
            <a:off x="0" y="4"/>
            <a:ext cx="9144000" cy="4919663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" name="标题 1"/>
          <p:cNvSpPr txBox="1">
            <a:spLocks noChangeArrowheads="1"/>
          </p:cNvSpPr>
          <p:nvPr/>
        </p:nvSpPr>
        <p:spPr bwMode="auto">
          <a:xfrm>
            <a:off x="973931" y="2305617"/>
            <a:ext cx="7196137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 Light" panose="020F0302020204030204" pitchFamily="34" charset="0"/>
              </a:defRPr>
            </a:lvl1pPr>
            <a:lvl2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2pPr>
            <a:lvl3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3pPr>
            <a:lvl4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4pPr>
            <a:lvl5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9pPr>
          </a:lstStyle>
          <a:p>
            <a:pPr marL="0" indent="0" algn="ctr">
              <a:buFontTx/>
            </a:pPr>
            <a:r>
              <a:rPr lang="en-US" altLang="zh-CN" sz="8000" dirty="0">
                <a:solidFill>
                  <a:schemeClr val="bg1">
                    <a:lumMod val="95000"/>
                  </a:schemeClr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Thank You</a:t>
            </a:r>
            <a:endParaRPr lang="zh-CN" altLang="en-US" sz="8000" dirty="0">
              <a:solidFill>
                <a:schemeClr val="bg1">
                  <a:lumMod val="95000"/>
                </a:schemeClr>
              </a:solidFill>
              <a:latin typeface="方正大标宋简体" panose="03000509000000000000" pitchFamily="65" charset="-122"/>
              <a:ea typeface="方正大标宋简体" panose="03000509000000000000" pitchFamily="65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34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Another Loop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05C3AA-F4FD-4104-8587-F2E156B9C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6973"/>
            <a:ext cx="9144000" cy="490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53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Breaking Out of a Loop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5B1E8C-3841-45EF-A732-8C283592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971"/>
            <a:ext cx="9144000" cy="55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69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Breaking Out of a Loop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95A225-376A-439A-96B9-A4317463F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2867"/>
            <a:ext cx="9144000" cy="53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9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2E5F64-8423-419A-94F4-35D1E6ED7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4742"/>
            <a:ext cx="9144000" cy="466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07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Finishing an Iteration with continue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6917FE-124C-4408-AC92-CB783044D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530"/>
            <a:ext cx="9144000" cy="57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74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Finishing an Iteration with continue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E0F20D-3591-4D27-A907-E17C6823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530"/>
            <a:ext cx="9144000" cy="57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70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方正粗宋简体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4860</TotalTime>
  <Pages>0</Pages>
  <Words>329</Words>
  <Characters>0</Characters>
  <Application>Microsoft Macintosh PowerPoint</Application>
  <DocSecurity>0</DocSecurity>
  <PresentationFormat>On-screen Show (4:3)</PresentationFormat>
  <Lines>0</Lines>
  <Paragraphs>80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等线</vt:lpstr>
      <vt:lpstr>微软雅黑</vt:lpstr>
      <vt:lpstr>方正大标宋简体</vt:lpstr>
      <vt:lpstr>Arial</vt:lpstr>
      <vt:lpstr>Calibri</vt:lpstr>
      <vt:lpstr>Calibri Light</vt:lpstr>
      <vt:lpstr>Georgia</vt:lpstr>
      <vt:lpstr>Times New Roman</vt:lpstr>
      <vt:lpstr>Office 主题</vt:lpstr>
      <vt:lpstr>Computer Applications to Behavioral Sciences</vt:lpstr>
      <vt:lpstr>PowerPoint Presentation</vt:lpstr>
      <vt:lpstr>An Infinite Loop</vt:lpstr>
      <vt:lpstr>Another Loop</vt:lpstr>
      <vt:lpstr>Breaking Out of a Loop</vt:lpstr>
      <vt:lpstr>Breaking Out of a Loop</vt:lpstr>
      <vt:lpstr>PowerPoint Presentation</vt:lpstr>
      <vt:lpstr>Finishing an Iteration with continue</vt:lpstr>
      <vt:lpstr>Finishing an Iteration with continue</vt:lpstr>
      <vt:lpstr>PowerPoint Presentation</vt:lpstr>
      <vt:lpstr>Indefinite Loops</vt:lpstr>
      <vt:lpstr>Definite Loops</vt:lpstr>
      <vt:lpstr>A Simple Definite Loop</vt:lpstr>
      <vt:lpstr>A Definite Loop with Strings</vt:lpstr>
      <vt:lpstr>A Simple Definite Loop</vt:lpstr>
      <vt:lpstr>Looking at In...</vt:lpstr>
      <vt:lpstr>PowerPoint Presentation</vt:lpstr>
      <vt:lpstr>PowerPoint Presentation</vt:lpstr>
      <vt:lpstr>Definite Loops</vt:lpstr>
      <vt:lpstr>Making “smart” loops</vt:lpstr>
      <vt:lpstr>Looping through a Set</vt:lpstr>
      <vt:lpstr>What is the  Largest Number?</vt:lpstr>
      <vt:lpstr>What is the  Largest Number?</vt:lpstr>
      <vt:lpstr>Counting in a Loop</vt:lpstr>
      <vt:lpstr>Summing in a Loop</vt:lpstr>
      <vt:lpstr>Finding the Average in a Loop</vt:lpstr>
      <vt:lpstr>Filtering in a Loop</vt:lpstr>
      <vt:lpstr>Search Using a Boolean Variable</vt:lpstr>
      <vt:lpstr>What is the Smallest Number?</vt:lpstr>
      <vt:lpstr>What is the Smallest Number?</vt:lpstr>
      <vt:lpstr>What is the Smallest Number? </vt:lpstr>
      <vt:lpstr>PowerPoint Presentation</vt:lpstr>
      <vt:lpstr>Summary</vt:lpstr>
      <vt:lpstr>PowerPoint Presentation</vt:lpstr>
    </vt:vector>
  </TitlesOfParts>
  <Manager/>
  <Company>KG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环境破坏与环境保护</dc:title>
  <dc:subject/>
  <dc:creator>admin</dc:creator>
  <cp:keywords/>
  <dc:description/>
  <cp:lastModifiedBy>Microsoft Office User</cp:lastModifiedBy>
  <cp:revision>115</cp:revision>
  <dcterms:created xsi:type="dcterms:W3CDTF">2013-09-13T05:32:00Z</dcterms:created>
  <dcterms:modified xsi:type="dcterms:W3CDTF">2019-06-22T05:59:54Z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2052-9.1.0.4764</vt:lpwstr>
  </property>
</Properties>
</file>